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50" r:id="rId5"/>
    <p:sldMasterId id="2147483762" r:id="rId6"/>
    <p:sldMasterId id="2147483779" r:id="rId7"/>
  </p:sldMasterIdLst>
  <p:notesMasterIdLst>
    <p:notesMasterId r:id="rId22"/>
  </p:notesMasterIdLst>
  <p:sldIdLst>
    <p:sldId id="274" r:id="rId8"/>
    <p:sldId id="275" r:id="rId9"/>
    <p:sldId id="276" r:id="rId10"/>
    <p:sldId id="260" r:id="rId11"/>
    <p:sldId id="261" r:id="rId12"/>
    <p:sldId id="262" r:id="rId13"/>
    <p:sldId id="266" r:id="rId14"/>
    <p:sldId id="273" r:id="rId15"/>
    <p:sldId id="268" r:id="rId16"/>
    <p:sldId id="269" r:id="rId17"/>
    <p:sldId id="264" r:id="rId18"/>
    <p:sldId id="265" r:id="rId19"/>
    <p:sldId id="27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4683-2B82-42A6-BB54-C4E549400F7C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3A4F8-7E0A-4E36-BC96-462D1FA4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146D6-2F1D-4F1C-9A6A-D02E900D3EA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547B0-1FF5-457E-B1AE-D7DDC33FCC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7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5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2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0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4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4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96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8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FD67D5-81A0-4CAF-A0EE-18BED35C0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44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6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0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37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6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0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3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4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80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861736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8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1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8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18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74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3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12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41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28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5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1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9964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57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6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81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8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8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8" y="482721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4827213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11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41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6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5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5070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39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2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2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353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95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17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62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4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57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32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2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7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98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42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04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54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39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513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86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469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9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8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3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8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89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75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20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89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03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2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6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82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63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5852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21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22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88666C-FF31-476D-A374-5E25A54418CC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12/6/2013</a:t>
            </a:fld>
            <a:endParaRPr lang="en-US" dirty="0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CFD67D5-81A0-4CAF-A0EE-18BED35C07E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5918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88666C-FF31-476D-A374-5E25A54418CC}" type="datetimeFigureOut">
              <a:rPr lang="en-US" smtClean="0">
                <a:solidFill>
                  <a:prstClr val="white"/>
                </a:solidFill>
              </a:rPr>
              <a:pPr/>
              <a:t>12/6/2013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FD67D5-81A0-4CAF-A0EE-18BED35C07E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8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50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3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1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6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65D2B8-A86C-4472-A07B-3439DE8C38B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7" y="3263400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7" y="295732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419E-31FD-4647-93FA-D4C1724EBFC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4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65D2B8-A86C-4472-A07B-3439DE8C38B7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12/6/2013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C1419E-31FD-4647-93FA-D4C1724EBFC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0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B53504-65C6-4C94-B39E-68237252C02D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C5791F-DB68-47B4-8BBF-431668C5A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2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-457200"/>
            <a:ext cx="8991600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638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E8B7B7">
                    <a:lumMod val="90000"/>
                  </a:srgbClr>
                </a:solidFill>
              </a:rPr>
              <a:t>ELECTRICAL B</a:t>
            </a:r>
            <a:endParaRPr lang="en-US" sz="7200" dirty="0">
              <a:solidFill>
                <a:srgbClr val="E8B7B7">
                  <a:lumMod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705694"/>
      </p:ext>
    </p:extLst>
  </p:cSld>
  <p:clrMapOvr>
    <a:masterClrMapping/>
  </p:clrMapOvr>
  <p:transition spd="med" advTm="30000">
    <p:cut thruBlk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VOLTAGE</a:t>
            </a:r>
            <a:endParaRPr lang="en-US" dirty="0"/>
          </a:p>
        </p:txBody>
      </p:sp>
      <p:pic>
        <p:nvPicPr>
          <p:cNvPr id="3074" name="Picture 2" descr="D:\krishna\kisu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95400"/>
            <a:ext cx="55626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AND LINE VOLTAGES IN DELTA CONNECTED LOAD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dirty="0" smtClean="0"/>
              <a:t>WE HAVE ALREADY DEFINED THE LINE VOLTAGE &amp;PHASE VOLTAGES.</a:t>
            </a:r>
          </a:p>
          <a:p>
            <a:r>
              <a:rPr lang="en-US" dirty="0" smtClean="0"/>
              <a:t>NOTE THAT BOTH THESE VOLTAGES ARE IDENTICAL.</a:t>
            </a:r>
          </a:p>
          <a:p>
            <a:r>
              <a:rPr lang="en-US" dirty="0" smtClean="0"/>
              <a:t>    HENCE FOR THE DELTA CONNECTION,LINE VOLTAGE =PHASE VOLTAGE</a:t>
            </a:r>
          </a:p>
          <a:p>
            <a:r>
              <a:rPr lang="en-US" dirty="0" smtClean="0"/>
              <a:t>           Vph=VL=</a:t>
            </a:r>
            <a:r>
              <a:rPr lang="en-US" dirty="0" err="1" smtClean="0"/>
              <a:t>Vvry</a:t>
            </a:r>
            <a:r>
              <a:rPr lang="en-US" dirty="0" smtClean="0"/>
              <a:t>, Vrb, </a:t>
            </a:r>
            <a:r>
              <a:rPr lang="en-US" dirty="0" err="1" smtClean="0"/>
              <a:t>Vyb</a:t>
            </a:r>
            <a:endParaRPr lang="en-US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AND LINE VOLTAGES IN DELTA CONNECTED LOAD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D:\krishna\kisu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3600"/>
            <a:ext cx="5650761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076059">
            <a:off x="92547" y="2239025"/>
            <a:ext cx="8979679" cy="16312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Thank You</a:t>
            </a:r>
            <a:endParaRPr lang="en-US" sz="10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26720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		</a:t>
            </a:r>
            <a:endParaRPr lang="en-US" sz="4400" dirty="0"/>
          </a:p>
        </p:txBody>
      </p:sp>
      <p:sp>
        <p:nvSpPr>
          <p:cNvPr id="7" name="Sun 6"/>
          <p:cNvSpPr/>
          <p:nvPr/>
        </p:nvSpPr>
        <p:spPr>
          <a:xfrm>
            <a:off x="990600" y="0"/>
            <a:ext cx="1524000" cy="2209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CE31-6D46-46D0-B94A-2E6FFC992AA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105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MADE BY:- KEYUR  BHUT</a:t>
            </a:r>
          </a:p>
        </p:txBody>
      </p:sp>
    </p:spTree>
  </p:cSld>
  <p:clrMapOvr>
    <a:masterClrMapping/>
  </p:clrMapOvr>
  <p:transition spd="med" advTm="30000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02282">
            <a:off x="1427032" y="1788703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</a:rPr>
              <a:t>    </a:t>
            </a:r>
            <a:r>
              <a:rPr lang="en-US" sz="7200" b="1" i="1" u="sng" dirty="0">
                <a:solidFill>
                  <a:srgbClr val="9CB084">
                    <a:lumMod val="60000"/>
                    <a:lumOff val="40000"/>
                  </a:srgbClr>
                </a:solidFill>
              </a:rPr>
              <a:t>THE</a:t>
            </a:r>
            <a:r>
              <a:rPr lang="en-US" sz="7200" i="1" u="sng" dirty="0">
                <a:solidFill>
                  <a:srgbClr val="9CB084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9670366">
            <a:off x="2282844" y="322213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</a:rPr>
              <a:t>     </a:t>
            </a:r>
            <a:r>
              <a:rPr lang="en-US" sz="7200" b="1" i="1" u="sng" dirty="0">
                <a:solidFill>
                  <a:srgbClr val="9CB084">
                    <a:lumMod val="60000"/>
                    <a:lumOff val="40000"/>
                  </a:srgbClr>
                </a:solidFill>
              </a:rPr>
              <a:t>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6CE31-6D46-46D0-B94A-2E6FFC992AA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14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17019"/>
      </p:ext>
    </p:extLst>
  </p:cSld>
  <p:clrMapOvr>
    <a:masterClrMapping/>
  </p:clrMapOvr>
  <p:transition spd="med" advClick="0" advTm="30000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2"/>
            <a:ext cx="763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ln w="10541" cmpd="sng">
                  <a:solidFill>
                    <a:srgbClr val="FF388C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388C">
                        <a:tint val="40000"/>
                        <a:satMod val="250000"/>
                      </a:srgbClr>
                    </a:gs>
                    <a:gs pos="9000">
                      <a:srgbClr val="FF388C">
                        <a:tint val="52000"/>
                        <a:satMod val="300000"/>
                      </a:srgbClr>
                    </a:gs>
                    <a:gs pos="50000">
                      <a:srgbClr val="FF388C">
                        <a:shade val="20000"/>
                        <a:satMod val="300000"/>
                      </a:srgbClr>
                    </a:gs>
                    <a:gs pos="79000">
                      <a:srgbClr val="FF388C">
                        <a:tint val="52000"/>
                        <a:satMod val="300000"/>
                      </a:srgbClr>
                    </a:gs>
                    <a:gs pos="100000">
                      <a:srgbClr val="FF388C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PREPADED   BY:-</a:t>
            </a:r>
            <a:endParaRPr lang="en-US" sz="6000" b="1" u="sng" dirty="0">
              <a:ln w="10541" cmpd="sng">
                <a:solidFill>
                  <a:srgbClr val="FF388C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388C">
                      <a:tint val="40000"/>
                      <a:satMod val="250000"/>
                    </a:srgbClr>
                  </a:gs>
                  <a:gs pos="9000">
                    <a:srgbClr val="FF388C">
                      <a:tint val="52000"/>
                      <a:satMod val="300000"/>
                    </a:srgbClr>
                  </a:gs>
                  <a:gs pos="50000">
                    <a:srgbClr val="FF388C">
                      <a:shade val="20000"/>
                      <a:satMod val="300000"/>
                    </a:srgbClr>
                  </a:gs>
                  <a:gs pos="79000">
                    <a:srgbClr val="FF388C">
                      <a:tint val="52000"/>
                      <a:satMod val="300000"/>
                    </a:srgbClr>
                  </a:gs>
                  <a:gs pos="100000">
                    <a:srgbClr val="FF388C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779145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</a:rPr>
              <a:t>	</a:t>
            </a:r>
            <a:r>
              <a:rPr lang="en-US" sz="3200" b="1" i="1" dirty="0" smtClean="0">
                <a:solidFill>
                  <a:srgbClr val="FFFF00"/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1)  BALDANIA  MUKESH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2)  BHANBHANIA  URMESH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3)  BARAIYA  YOGESH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4)  BHALANI  HARDIK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5)  BHATT  VISHAL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6)  BHUT KEYUR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7)  CHAUHAN  PRATAP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8)  CHAUHAN  VIRAL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	9)  CHAVDA  RAVINA</a:t>
            </a:r>
          </a:p>
          <a:p>
            <a:r>
              <a:rPr lang="en-US" sz="3600" b="1" i="1" dirty="0">
                <a:solidFill>
                  <a:srgbClr val="9C007F">
                    <a:lumMod val="20000"/>
                    <a:lumOff val="80000"/>
                  </a:srgbClr>
                </a:solidFill>
              </a:rPr>
              <a:t>	</a:t>
            </a:r>
            <a:r>
              <a:rPr lang="en-US" sz="3600" b="1" i="1" dirty="0" smtClean="0">
                <a:solidFill>
                  <a:srgbClr val="9C007F">
                    <a:lumMod val="20000"/>
                    <a:lumOff val="80000"/>
                  </a:srgbClr>
                </a:solidFill>
              </a:rPr>
              <a:t>       10)  DABHI  KALPESH</a:t>
            </a:r>
          </a:p>
          <a:p>
            <a:endParaRPr lang="en-US" sz="3200" b="1" i="1" dirty="0" smtClean="0">
              <a:solidFill>
                <a:srgbClr val="FFFF00"/>
              </a:solidFill>
            </a:endParaRPr>
          </a:p>
          <a:p>
            <a:endParaRPr lang="en-US" sz="3200" b="1" i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1725" y="4406900"/>
            <a:ext cx="4133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prstClr val="white"/>
                </a:solidFill>
              </a:rPr>
              <a:t> </a:t>
            </a:r>
            <a:endParaRPr lang="en-US" sz="3200" b="1" i="1" dirty="0" smtClean="0">
              <a:solidFill>
                <a:srgbClr val="FFFF00"/>
              </a:solidFill>
            </a:endParaRPr>
          </a:p>
          <a:p>
            <a:endParaRPr lang="en-US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72527"/>
      </p:ext>
    </p:extLst>
  </p:cSld>
  <p:clrMapOvr>
    <a:masterClrMapping/>
  </p:clrMapOvr>
  <p:transition advClick="0" advTm="3000"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822" y="857251"/>
            <a:ext cx="6125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prstClr val="white"/>
                </a:solidFill>
                <a:latin typeface="Berlin Sans FB Demi" panose="020E0802020502020306" pitchFamily="34" charset="0"/>
              </a:rPr>
              <a:t>ELEMENTS  OF  ELECTRICAL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668" y="1467896"/>
            <a:ext cx="47066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u="sng" dirty="0">
                <a:solidFill>
                  <a:prstClr val="white"/>
                </a:solidFill>
                <a:latin typeface="Berlin Sans FB Demi" panose="020E0802020502020306" pitchFamily="34" charset="0"/>
              </a:rPr>
              <a:t>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946408"/>
            <a:ext cx="3513551" cy="55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C000"/>
                </a:solidFill>
              </a:rPr>
              <a:t>CHAPTER :- </a:t>
            </a:r>
            <a:r>
              <a:rPr lang="en-US" sz="2700" b="1" dirty="0" smtClean="0">
                <a:solidFill>
                  <a:srgbClr val="FFC000"/>
                </a:solidFill>
              </a:rPr>
              <a:t>6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085" y="3297286"/>
            <a:ext cx="4428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u="sng" dirty="0">
              <a:solidFill>
                <a:srgbClr val="E6B729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96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THREE  PHASE  AC  CIRCUIT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862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POLYPHASE CIRCUITS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WATT METER METHOD</a:t>
            </a:r>
          </a:p>
          <a:p>
            <a:r>
              <a:rPr lang="en-US" dirty="0" smtClean="0"/>
              <a:t>PHASE AND LINE VOLTAGES IN DELTA CONNECTED LOAD</a:t>
            </a:r>
          </a:p>
          <a:p>
            <a:r>
              <a:rPr lang="en-US" dirty="0" smtClean="0"/>
              <a:t>LINE &amp;PHASE VOLTAGE FOR DELTA CONNECTED LOAD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 WATT METER METHOD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5164396" y="4231005"/>
            <a:ext cx="2744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1026" name="Picture 2" descr="D:\krishna\kisu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3716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1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PRINCIPLE BEHIND THE CONNECTION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CAREFULLY OBSERVE THE WAY IN WHICH THE CURRENT AND THE VOLTAGE COILS OF THE CONNECTED.</a:t>
            </a:r>
          </a:p>
          <a:p>
            <a:r>
              <a:rPr lang="en-US" dirty="0" smtClean="0"/>
              <a:t>THE WAMETER CONNECTION WILL REMAIN THE SAME IRRESPECTIVE OF THE TYPE OF LOAD.</a:t>
            </a:r>
          </a:p>
          <a:p>
            <a:r>
              <a:rPr lang="en-US" dirty="0" smtClean="0"/>
              <a:t>THE TOTAL POWER IN A THREE PHASE CIRCUIT IS EQUAL TO THE ALGEBRIC SUM OF THE TWO WATTMETER READINGS.</a:t>
            </a:r>
          </a:p>
          <a:p>
            <a:pPr>
              <a:buNone/>
            </a:pPr>
            <a:r>
              <a:rPr lang="en-US" dirty="0" smtClean="0"/>
              <a:t>                      TOTAL POWER W=W1+W2</a:t>
            </a:r>
          </a:p>
          <a:p>
            <a:r>
              <a:rPr lang="en-US" dirty="0" smtClean="0"/>
              <a:t>WHERE W1 AND W2 ARE THE WATTMETR READINGS.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 &amp;PHASE VOLTAGE FOR DELTA CONNECTED LOAD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dirty="0" smtClean="0"/>
              <a:t>LINE VOLTAGE: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LINE VOLTAGE IS DEFIND AS THE POTENTIAL DIFFERENCE BETWEEN ANY TWO LINES.SO Vry,Vrb,Vyb,Vbr,Vyr,Vby ARE SIXPOSSIBLE LINE VOLTAGES.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 THE LINE VOLTAGE ARE SINEWAVES OF 50Hz FREQUENCY &amp;THE PHASE SHIFT BETWEEN THE ADJACENT LINE VOLTAGES IS 60DEGREE.</a:t>
            </a: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VOLTAGE</a:t>
            </a:r>
            <a:endParaRPr lang="en-US" dirty="0"/>
          </a:p>
        </p:txBody>
      </p:sp>
      <p:pic>
        <p:nvPicPr>
          <p:cNvPr id="2050" name="Picture 2" descr="D:\krishna\kisu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1"/>
            <a:ext cx="7010399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VOLTAGES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VOLTAGE MEASURED ACROSS A SINGLE WINDING IS CALLED AS THE PHASE VOLTAGE.</a:t>
            </a:r>
          </a:p>
          <a:p>
            <a:r>
              <a:rPr lang="en-US" dirty="0" smtClean="0"/>
              <a:t>NOTE THAT THE PHASE VOLTAGES ARE </a:t>
            </a:r>
            <a:r>
              <a:rPr lang="en-US" dirty="0" err="1" smtClean="0"/>
              <a:t>Vry,Vyb,Vrb</a:t>
            </a:r>
            <a:r>
              <a:rPr lang="en-US" dirty="0" smtClean="0"/>
              <a:t>...ETC.WHICH ARE NOTHING BUT LINE VOLTAGE.</a:t>
            </a:r>
          </a:p>
          <a:p>
            <a:r>
              <a:rPr lang="en-US" dirty="0" smtClean="0"/>
              <a:t>THUS FOR A DELTA CONNECTED SUPPLY THE PHASE VOLTAGES ARE SAME AS LINE VOLTAGES.</a:t>
            </a:r>
          </a:p>
          <a:p>
            <a:r>
              <a:rPr lang="en-US" dirty="0" smtClean="0"/>
              <a:t>TYPICAL VALUES OF LINE &amp;PHASE VOLTAGES FOR A DELTA CONNECED SUPPLY ARE 415V OR 440V.</a:t>
            </a:r>
            <a:endParaRPr lang="en-US" dirty="0"/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271</Words>
  <Application>Microsoft Office PowerPoint</Application>
  <PresentationFormat>On-screen Show (4:3)</PresentationFormat>
  <Paragraphs>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Arial</vt:lpstr>
      <vt:lpstr>Berlin Sans FB Demi</vt:lpstr>
      <vt:lpstr>Book Antiqua</vt:lpstr>
      <vt:lpstr>Calibri</vt:lpstr>
      <vt:lpstr>Century Gothic</vt:lpstr>
      <vt:lpstr>Comic Sans MS</vt:lpstr>
      <vt:lpstr>Lucida Sans</vt:lpstr>
      <vt:lpstr>Rockwell</vt:lpstr>
      <vt:lpstr>Trebuchet MS</vt:lpstr>
      <vt:lpstr>Verdana</vt:lpstr>
      <vt:lpstr>Wingdings</vt:lpstr>
      <vt:lpstr>Wingdings 2</vt:lpstr>
      <vt:lpstr>Wingdings 3</vt:lpstr>
      <vt:lpstr>Apex</vt:lpstr>
      <vt:lpstr>Foundry</vt:lpstr>
      <vt:lpstr>Verve</vt:lpstr>
      <vt:lpstr>Ion</vt:lpstr>
      <vt:lpstr>1_Apex</vt:lpstr>
      <vt:lpstr>Facet</vt:lpstr>
      <vt:lpstr>Slice</vt:lpstr>
      <vt:lpstr>PowerPoint Presentation</vt:lpstr>
      <vt:lpstr>PowerPoint Presentation</vt:lpstr>
      <vt:lpstr>PowerPoint Presentation</vt:lpstr>
      <vt:lpstr>POLYPHASE CIRCUITS</vt:lpstr>
      <vt:lpstr>TWO WATT METER METHOD</vt:lpstr>
      <vt:lpstr>PRINCIPLE BEHIND THE CONNECTION</vt:lpstr>
      <vt:lpstr> LINE &amp;PHASE VOLTAGE FOR DELTA CONNECTED LOAD </vt:lpstr>
      <vt:lpstr>LINE VOLTAGE</vt:lpstr>
      <vt:lpstr>PHASE VOLTAGES</vt:lpstr>
      <vt:lpstr>PHASE VOLTAGE</vt:lpstr>
      <vt:lpstr> PHASE AND LINE VOLTAGES IN DELTA CONNECTED LOAD </vt:lpstr>
      <vt:lpstr> PHASE AND LINE VOLTAGES IN DELTA CONNECTED LOAD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RADHE</dc:creator>
  <cp:lastModifiedBy>SWATI</cp:lastModifiedBy>
  <cp:revision>19</cp:revision>
  <dcterms:created xsi:type="dcterms:W3CDTF">2013-04-11T10:14:16Z</dcterms:created>
  <dcterms:modified xsi:type="dcterms:W3CDTF">2013-12-06T04:32:32Z</dcterms:modified>
</cp:coreProperties>
</file>